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notesMasterIdLst>
    <p:notesMasterId r:id="rId13"/>
  </p:notesMasterIdLst>
  <p:sldSz cx="14630400" cy="8229600"/>
  <p:notesSz cx="8229600" cy="14630400"/>
  <p:embeddedFontLst>
    <p:embeddedFont>
      <p:font typeface="Gelasio"/>
      <p:regular r:id="rId18"/>
    </p:embeddedFont>
    <p:embeddedFont>
      <p:font typeface="Gelasio"/>
      <p:regular r:id="rId19"/>
    </p:embeddedFont>
    <p:embeddedFont>
      <p:font typeface="Gelasio"/>
      <p:regular r:id="rId20"/>
    </p:embeddedFont>
    <p:embeddedFont>
      <p:font typeface="Gelasio"/>
      <p:regular r:id="rId21"/>
    </p:embeddedFont>
    <p:embeddedFont>
      <p:font typeface="Lato"/>
      <p:regular r:id="rId22"/>
    </p:embeddedFont>
    <p:embeddedFont>
      <p:font typeface="Lato"/>
      <p:regular r:id="rId23"/>
    </p:embeddedFont>
    <p:embeddedFont>
      <p:font typeface="Lato"/>
      <p:regular r:id="rId24"/>
    </p:embeddedFont>
    <p:embeddedFont>
      <p:font typeface="Lato"/>
      <p:regular r:id="rId25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8" Type="http://schemas.openxmlformats.org/officeDocument/2006/relationships/font" Target="fonts/font1.fntdata"/><Relationship Id="rId19" Type="http://schemas.openxmlformats.org/officeDocument/2006/relationships/font" Target="fonts/font2.fntdata"/><Relationship Id="rId20" Type="http://schemas.openxmlformats.org/officeDocument/2006/relationships/font" Target="fonts/font3.fntdata"/><Relationship Id="rId21" Type="http://schemas.openxmlformats.org/officeDocument/2006/relationships/font" Target="fonts/font4.fntdata"/><Relationship Id="rId22" Type="http://schemas.openxmlformats.org/officeDocument/2006/relationships/font" Target="fonts/font5.fntdata"/><Relationship Id="rId23" Type="http://schemas.openxmlformats.org/officeDocument/2006/relationships/font" Target="fonts/font6.fntdata"/><Relationship Id="rId24" Type="http://schemas.openxmlformats.org/officeDocument/2006/relationships/font" Target="fonts/font7.fntdata"/><Relationship Id="rId25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1012-1.png>
</file>

<file path=ppt/media/image-1012-2.png>
</file>

<file path=ppt/media/image-11-1.png>
</file>

<file path=ppt/media/image-11-2.png>
</file>

<file path=ppt/media/image-11-3.svg>
</file>

<file path=ppt/media/image-11-4.png>
</file>

<file path=ppt/media/image-11-5.svg>
</file>

<file path=ppt/media/image-11-6.png>
</file>

<file path=ppt/media/image-11-7.svg>
</file>

<file path=ppt/media/image-2-1.png>
</file>

<file path=ppt/media/image-5-1.png>
</file>

<file path=ppt/media/image-8-1.png>
</file>

<file path=ppt/media/image-8-2.png>
</file>

<file path=ppt/media/image-8-3.png>
</file>

<file path=ppt/media/image-8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2-1.png"/><Relationship Id="rId2" Type="http://schemas.openxmlformats.org/officeDocument/2006/relationships/image" Target="../media/image-1012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image" Target="../media/image-11-2.png"/><Relationship Id="rId3" Type="http://schemas.openxmlformats.org/officeDocument/2006/relationships/image" Target="../media/image-11-3.svg"/><Relationship Id="rId4" Type="http://schemas.openxmlformats.org/officeDocument/2006/relationships/image" Target="../media/image-11-4.png"/><Relationship Id="rId5" Type="http://schemas.openxmlformats.org/officeDocument/2006/relationships/image" Target="../media/image-11-5.svg"/><Relationship Id="rId6" Type="http://schemas.openxmlformats.org/officeDocument/2006/relationships/image" Target="../media/image-11-6.png"/><Relationship Id="rId7" Type="http://schemas.openxmlformats.org/officeDocument/2006/relationships/image" Target="../media/image-11-7.svg"/><Relationship Id="rId8" Type="http://schemas.openxmlformats.org/officeDocument/2006/relationships/slideLayout" Target="../slideLayouts/slideLayout12.xml"/><Relationship Id="rId9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slideLayout" Target="../slideLayouts/slideLayout9.xml"/><Relationship Id="rId6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8256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Marketing Campaign Performance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140279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 comprehensive analysis of 2021 marketing campaigns examining reach, engagement, cost efficiency, and ROI across campaign types and locations.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12123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Prepared by: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Abena Cica Mireku</a:t>
            </a:r>
            <a:endParaRPr lang="en-US" sz="1750" dirty="0"/>
          </a:p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Aspiring Data Analyst &amp; Business Intelligence Analyst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4403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Recommendations for Future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601754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01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2956798"/>
            <a:ext cx="3664744" cy="30480"/>
          </a:xfrm>
          <a:prstGeom prst="rect">
            <a:avLst/>
          </a:prstGeom>
          <a:solidFill>
            <a:srgbClr val="E5E5E0"/>
          </a:solidFill>
          <a:ln/>
        </p:spPr>
      </p:sp>
      <p:sp>
        <p:nvSpPr>
          <p:cNvPr id="6" name="Text 3"/>
          <p:cNvSpPr/>
          <p:nvPr/>
        </p:nvSpPr>
        <p:spPr>
          <a:xfrm>
            <a:off x="793790" y="3131106"/>
            <a:ext cx="328422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Expand Efficiency Metrics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93790" y="3621524"/>
            <a:ext cx="366474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Incorporate cost per click (CPC), click-through rate (CTR), and cost per thousand impressions (CPM) for comprehensive efficiency analysis.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4685348" y="2601754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02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4685348" y="2956798"/>
            <a:ext cx="3664863" cy="30480"/>
          </a:xfrm>
          <a:prstGeom prst="rect">
            <a:avLst/>
          </a:prstGeom>
          <a:solidFill>
            <a:srgbClr val="E5E5E0"/>
          </a:solidFill>
          <a:ln/>
        </p:spPr>
      </p:sp>
      <p:sp>
        <p:nvSpPr>
          <p:cNvPr id="10" name="Text 7"/>
          <p:cNvSpPr/>
          <p:nvPr/>
        </p:nvSpPr>
        <p:spPr>
          <a:xfrm>
            <a:off x="4685348" y="3131106"/>
            <a:ext cx="303645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Advanced Segmentation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4685348" y="3621524"/>
            <a:ext cx="366486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Utilize Power BI or SQL for deeper segmentation by audience demographics, behavior patterns, and campaign timing.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793790" y="546996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93790" y="5825014"/>
            <a:ext cx="7556421" cy="30480"/>
          </a:xfrm>
          <a:prstGeom prst="rect">
            <a:avLst/>
          </a:prstGeom>
          <a:solidFill>
            <a:srgbClr val="E5E5E0"/>
          </a:solidFill>
          <a:ln/>
        </p:spPr>
      </p:sp>
      <p:sp>
        <p:nvSpPr>
          <p:cNvPr id="14" name="Text 11"/>
          <p:cNvSpPr/>
          <p:nvPr/>
        </p:nvSpPr>
        <p:spPr>
          <a:xfrm>
            <a:off x="793790" y="5999321"/>
            <a:ext cx="287178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Performance Modeling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93790" y="6489740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Develop predictive models to forecast campaign performance and optimize budget allocation across channels.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9945" y="748784"/>
            <a:ext cx="5311616" cy="663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200"/>
              </a:lnSpc>
              <a:buNone/>
            </a:pPr>
            <a:r>
              <a:rPr lang="en-US" sz="41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Key Takeaways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6229945" y="1731288"/>
            <a:ext cx="3722251" cy="3108365"/>
          </a:xfrm>
          <a:prstGeom prst="roundRect">
            <a:avLst>
              <a:gd name="adj" fmla="val 2871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449973" y="1951315"/>
            <a:ext cx="637342" cy="637342"/>
          </a:xfrm>
          <a:prstGeom prst="roundRect">
            <a:avLst>
              <a:gd name="adj" fmla="val 14345651"/>
            </a:avLst>
          </a:prstGeom>
          <a:solidFill>
            <a:srgbClr val="E5E5E0"/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25233" y="2126575"/>
            <a:ext cx="286822" cy="28682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449973" y="2801064"/>
            <a:ext cx="2655808" cy="331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Strong Foundation</a:t>
            </a:r>
            <a:endParaRPr lang="en-US" sz="2050" dirty="0"/>
          </a:p>
        </p:txBody>
      </p:sp>
      <p:sp>
        <p:nvSpPr>
          <p:cNvPr id="8" name="Text 4"/>
          <p:cNvSpPr/>
          <p:nvPr/>
        </p:nvSpPr>
        <p:spPr>
          <a:xfrm>
            <a:off x="6449973" y="3260408"/>
            <a:ext cx="3282196" cy="10194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2021 campaigns achieved solid reach and stable engagement across all channels.</a:t>
            </a:r>
            <a:endParaRPr lang="en-US" sz="1650" dirty="0"/>
          </a:p>
        </p:txBody>
      </p:sp>
      <p:sp>
        <p:nvSpPr>
          <p:cNvPr id="9" name="Shape 5"/>
          <p:cNvSpPr/>
          <p:nvPr/>
        </p:nvSpPr>
        <p:spPr>
          <a:xfrm>
            <a:off x="10164604" y="1731288"/>
            <a:ext cx="3722251" cy="3108365"/>
          </a:xfrm>
          <a:prstGeom prst="roundRect">
            <a:avLst>
              <a:gd name="adj" fmla="val 2871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0" name="Shape 6"/>
          <p:cNvSpPr/>
          <p:nvPr/>
        </p:nvSpPr>
        <p:spPr>
          <a:xfrm>
            <a:off x="10384631" y="1951315"/>
            <a:ext cx="637342" cy="637342"/>
          </a:xfrm>
          <a:prstGeom prst="roundRect">
            <a:avLst>
              <a:gd name="adj" fmla="val 14345651"/>
            </a:avLst>
          </a:prstGeom>
          <a:solidFill>
            <a:srgbClr val="E5E5E0"/>
          </a:solidFill>
          <a:ln/>
        </p:spPr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559891" y="2126575"/>
            <a:ext cx="286822" cy="286822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10384631" y="2801064"/>
            <a:ext cx="3259931" cy="331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Optimization Opportunities</a:t>
            </a:r>
            <a:endParaRPr lang="en-US" sz="2050" dirty="0"/>
          </a:p>
        </p:txBody>
      </p:sp>
      <p:sp>
        <p:nvSpPr>
          <p:cNvPr id="13" name="Text 8"/>
          <p:cNvSpPr/>
          <p:nvPr/>
        </p:nvSpPr>
        <p:spPr>
          <a:xfrm>
            <a:off x="10384631" y="3260408"/>
            <a:ext cx="3282196" cy="13592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Display and Search campaigns show promise for increased investment based on ROI performance.</a:t>
            </a:r>
            <a:endParaRPr lang="en-US" sz="1650" dirty="0"/>
          </a:p>
        </p:txBody>
      </p:sp>
      <p:sp>
        <p:nvSpPr>
          <p:cNvPr id="14" name="Shape 9"/>
          <p:cNvSpPr/>
          <p:nvPr/>
        </p:nvSpPr>
        <p:spPr>
          <a:xfrm>
            <a:off x="6229945" y="5052060"/>
            <a:ext cx="7656909" cy="2428756"/>
          </a:xfrm>
          <a:prstGeom prst="roundRect">
            <a:avLst>
              <a:gd name="adj" fmla="val 3674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5" name="Shape 10"/>
          <p:cNvSpPr/>
          <p:nvPr/>
        </p:nvSpPr>
        <p:spPr>
          <a:xfrm>
            <a:off x="6449973" y="5272088"/>
            <a:ext cx="637342" cy="637342"/>
          </a:xfrm>
          <a:prstGeom prst="roundRect">
            <a:avLst>
              <a:gd name="adj" fmla="val 14345651"/>
            </a:avLst>
          </a:prstGeom>
          <a:solidFill>
            <a:srgbClr val="E5E5E0"/>
          </a:solidFill>
          <a:ln/>
        </p:spPr>
      </p:sp>
      <p:pic>
        <p:nvPicPr>
          <p:cNvPr id="16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625233" y="5447348"/>
            <a:ext cx="286822" cy="286822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6449973" y="6121837"/>
            <a:ext cx="2655808" cy="331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Next Steps</a:t>
            </a:r>
            <a:endParaRPr lang="en-US" sz="2050" dirty="0"/>
          </a:p>
        </p:txBody>
      </p:sp>
      <p:sp>
        <p:nvSpPr>
          <p:cNvPr id="18" name="Text 12"/>
          <p:cNvSpPr/>
          <p:nvPr/>
        </p:nvSpPr>
        <p:spPr>
          <a:xfrm>
            <a:off x="6449973" y="6581180"/>
            <a:ext cx="7216854" cy="679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Implement advanced analytics tools and expanded metrics for deeper performance insights.</a:t>
            </a:r>
            <a:endParaRPr lang="en-US" sz="16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2886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Analysis Objectives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477810"/>
            <a:ext cx="3664744" cy="2410897"/>
          </a:xfrm>
          <a:prstGeom prst="roundRect">
            <a:avLst>
              <a:gd name="adj" fmla="val 3952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27122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Reach Assessment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202662"/>
            <a:ext cx="319587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Evaluate campaign impressions and audience penetration across different channels and locations.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748" y="2477810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182" y="27122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Engagement Analysis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182" y="3202662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Measure click-through rates and user interaction patterns throughout 2021.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115520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3499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Cost Efficiency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5840373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Assess acquisition costs and return on investment across campaign types.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9286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Dataset Structure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2686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Campaign Attributes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84976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Campaign type and channel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29196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Target audience segments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73416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Geographic location data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17636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Campaign dates and duration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32686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Performance Metrics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599521" y="384976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Impressions and clicks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429196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Conversion rates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473416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Acquisition costs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99521" y="517636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Return on investment (ROI)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93790" y="587371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Each row represents an individual marketing campaign with comprehensive performance data for analysis.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22742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Dashboard Overview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276368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Marketing Performance Dashboard provides a high-level overview of campaign KPIs, time trends, and performance segmented by campaign type and location.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767596"/>
            <a:ext cx="12751475" cy="669440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37040"/>
            <a:ext cx="795432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Overall Performance Highlights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426142"/>
            <a:ext cx="4196358" cy="2766298"/>
          </a:xfrm>
          <a:prstGeom prst="roundRect">
            <a:avLst>
              <a:gd name="adj" fmla="val 5289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4" name="Shape 2"/>
          <p:cNvSpPr/>
          <p:nvPr/>
        </p:nvSpPr>
        <p:spPr>
          <a:xfrm>
            <a:off x="793790" y="3395663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E5E5E0"/>
          </a:solidFill>
          <a:ln/>
        </p:spPr>
      </p:sp>
      <p:sp>
        <p:nvSpPr>
          <p:cNvPr id="5" name="Shape 3"/>
          <p:cNvSpPr/>
          <p:nvPr/>
        </p:nvSpPr>
        <p:spPr>
          <a:xfrm>
            <a:off x="2551688" y="3085981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E5E5E0"/>
          </a:solidFill>
          <a:ln/>
        </p:spPr>
      </p:sp>
      <p:sp>
        <p:nvSpPr>
          <p:cNvPr id="6" name="Text 4"/>
          <p:cNvSpPr/>
          <p:nvPr/>
        </p:nvSpPr>
        <p:spPr>
          <a:xfrm>
            <a:off x="2755761" y="3256121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100" dirty="0"/>
          </a:p>
        </p:txBody>
      </p:sp>
      <p:sp>
        <p:nvSpPr>
          <p:cNvPr id="7" name="Text 5"/>
          <p:cNvSpPr/>
          <p:nvPr/>
        </p:nvSpPr>
        <p:spPr>
          <a:xfrm>
            <a:off x="1051084" y="39931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Strong Reach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051084" y="4483537"/>
            <a:ext cx="368177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High impression volumes demonstrate effective audience penetration across all campaign types.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5216962" y="3426142"/>
            <a:ext cx="4196358" cy="2766298"/>
          </a:xfrm>
          <a:prstGeom prst="roundRect">
            <a:avLst>
              <a:gd name="adj" fmla="val 5289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10" name="Shape 8"/>
          <p:cNvSpPr/>
          <p:nvPr/>
        </p:nvSpPr>
        <p:spPr>
          <a:xfrm>
            <a:off x="5216962" y="3395663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E5E5E0"/>
          </a:solidFill>
          <a:ln/>
        </p:spPr>
      </p:sp>
      <p:sp>
        <p:nvSpPr>
          <p:cNvPr id="11" name="Shape 9"/>
          <p:cNvSpPr/>
          <p:nvPr/>
        </p:nvSpPr>
        <p:spPr>
          <a:xfrm>
            <a:off x="6974860" y="3085981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E5E5E0"/>
          </a:solidFill>
          <a:ln/>
        </p:spPr>
      </p:sp>
      <p:sp>
        <p:nvSpPr>
          <p:cNvPr id="12" name="Text 10"/>
          <p:cNvSpPr/>
          <p:nvPr/>
        </p:nvSpPr>
        <p:spPr>
          <a:xfrm>
            <a:off x="7178933" y="3256121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100" dirty="0"/>
          </a:p>
        </p:txBody>
      </p:sp>
      <p:sp>
        <p:nvSpPr>
          <p:cNvPr id="13" name="Text 11"/>
          <p:cNvSpPr/>
          <p:nvPr/>
        </p:nvSpPr>
        <p:spPr>
          <a:xfrm>
            <a:off x="5474256" y="39931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Stable Engagement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5474256" y="4483537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Consistent engagement metrics throughout the year indicate reliable campaign performance.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9640133" y="3426142"/>
            <a:ext cx="4196358" cy="2766298"/>
          </a:xfrm>
          <a:prstGeom prst="roundRect">
            <a:avLst>
              <a:gd name="adj" fmla="val 5289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16" name="Shape 14"/>
          <p:cNvSpPr/>
          <p:nvPr/>
        </p:nvSpPr>
        <p:spPr>
          <a:xfrm>
            <a:off x="9640133" y="3395663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E5E5E0"/>
          </a:solidFill>
          <a:ln/>
        </p:spPr>
      </p:sp>
      <p:sp>
        <p:nvSpPr>
          <p:cNvPr id="17" name="Shape 15"/>
          <p:cNvSpPr/>
          <p:nvPr/>
        </p:nvSpPr>
        <p:spPr>
          <a:xfrm>
            <a:off x="11398032" y="3085981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E5E5E0"/>
          </a:solidFill>
          <a:ln/>
        </p:spPr>
      </p:sp>
      <p:sp>
        <p:nvSpPr>
          <p:cNvPr id="18" name="Text 16"/>
          <p:cNvSpPr/>
          <p:nvPr/>
        </p:nvSpPr>
        <p:spPr>
          <a:xfrm>
            <a:off x="11602105" y="3256121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100" dirty="0"/>
          </a:p>
        </p:txBody>
      </p:sp>
      <p:sp>
        <p:nvSpPr>
          <p:cNvPr id="19" name="Text 17"/>
          <p:cNvSpPr/>
          <p:nvPr/>
        </p:nvSpPr>
        <p:spPr>
          <a:xfrm>
            <a:off x="9897427" y="3993118"/>
            <a:ext cx="328291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Balanced Regional Impact</a:t>
            </a:r>
            <a:endParaRPr lang="en-US" sz="2200" dirty="0"/>
          </a:p>
        </p:txBody>
      </p:sp>
      <p:sp>
        <p:nvSpPr>
          <p:cNvPr id="20" name="Text 18"/>
          <p:cNvSpPr/>
          <p:nvPr/>
        </p:nvSpPr>
        <p:spPr>
          <a:xfrm>
            <a:off x="9897427" y="4483537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Performance remains relatively consistent across locations, showing effective regional strategies.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30567"/>
            <a:ext cx="727602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Campaign Type Performance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0197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Email Campaigns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10207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Contributed the largest share of impressions, demonstrating strong reach and audience engagement.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235893" y="40197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Display Campaigns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235893" y="4510207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Demonstrated slightly higher average ROI with effective visual engagement strategies.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677995" y="40197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Search Campaigns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677995" y="4510207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Showed strong ROI performance with targeted keyword strategies and intent-based reach.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35562"/>
            <a:ext cx="586168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Key Findings Summary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797969"/>
            <a:ext cx="4347567" cy="90725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20604" y="3932039"/>
            <a:ext cx="315527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High Impression Volume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020604" y="4422458"/>
            <a:ext cx="389393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Email campaigns led in total reach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1357" y="2797969"/>
            <a:ext cx="4347567" cy="90725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368171" y="39320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Superior ROI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368171" y="4422458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Display and Search showed higher returns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8924" y="2797969"/>
            <a:ext cx="4347567" cy="90725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5738" y="39320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Regional Balance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715738" y="4422458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Consistent performance across locations</a:t>
            </a:r>
            <a:endParaRPr lang="en-US" sz="1750" dirty="0"/>
          </a:p>
        </p:txBody>
      </p:sp>
      <p:sp>
        <p:nvSpPr>
          <p:cNvPr id="12" name="Shape 7"/>
          <p:cNvSpPr/>
          <p:nvPr/>
        </p:nvSpPr>
        <p:spPr>
          <a:xfrm>
            <a:off x="793790" y="5630228"/>
            <a:ext cx="13042821" cy="963811"/>
          </a:xfrm>
          <a:prstGeom prst="roundRect">
            <a:avLst>
              <a:gd name="adj" fmla="val 9884"/>
            </a:avLst>
          </a:prstGeom>
          <a:solidFill>
            <a:srgbClr val="DCDCD5"/>
          </a:solidFill>
          <a:ln/>
        </p:spPr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0604" y="5981938"/>
            <a:ext cx="283488" cy="226814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530906" y="5913715"/>
            <a:ext cx="120788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Note: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ROI and conversion rate values are pre-calculated in the dataset, limiting revenue-based efficiency calculations.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2383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Analysis Limitations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286244"/>
            <a:ext cx="4196358" cy="2819519"/>
          </a:xfrm>
          <a:prstGeom prst="roundRect">
            <a:avLst>
              <a:gd name="adj" fmla="val 5189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ECEC9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63310" y="3286244"/>
            <a:ext cx="121920" cy="2819519"/>
          </a:xfrm>
          <a:prstGeom prst="roundRect">
            <a:avLst>
              <a:gd name="adj" fmla="val 78139"/>
            </a:avLst>
          </a:prstGeom>
          <a:solidFill>
            <a:srgbClr val="E5E5E0"/>
          </a:solidFill>
          <a:ln/>
        </p:spPr>
      </p:sp>
      <p:sp>
        <p:nvSpPr>
          <p:cNvPr id="5" name="Text 3"/>
          <p:cNvSpPr/>
          <p:nvPr/>
        </p:nvSpPr>
        <p:spPr>
          <a:xfrm>
            <a:off x="1142524" y="3543538"/>
            <a:ext cx="286690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Pre-Calculated Metrics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42524" y="4033957"/>
            <a:ext cx="359033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ROI and conversion rates are provided in the dataset, limiting the ability to perform custom revenue-based or weighted efficiency calculations.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3286244"/>
            <a:ext cx="4196358" cy="2819519"/>
          </a:xfrm>
          <a:prstGeom prst="roundRect">
            <a:avLst>
              <a:gd name="adj" fmla="val 5189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ECEC9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186482" y="3286244"/>
            <a:ext cx="121920" cy="2819519"/>
          </a:xfrm>
          <a:prstGeom prst="roundRect">
            <a:avLst>
              <a:gd name="adj" fmla="val 78139"/>
            </a:avLst>
          </a:prstGeom>
          <a:solidFill>
            <a:srgbClr val="E5E5E0"/>
          </a:solidFill>
          <a:ln/>
        </p:spPr>
      </p:sp>
      <p:sp>
        <p:nvSpPr>
          <p:cNvPr id="9" name="Text 7"/>
          <p:cNvSpPr/>
          <p:nvPr/>
        </p:nvSpPr>
        <p:spPr>
          <a:xfrm>
            <a:off x="5565696" y="35435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Simulated Data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565696" y="4033957"/>
            <a:ext cx="35903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dataset is simulated and intended for analytical practice, which may not reflect real-world complexity and variability.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640133" y="3286244"/>
            <a:ext cx="4196358" cy="2819519"/>
          </a:xfrm>
          <a:prstGeom prst="roundRect">
            <a:avLst>
              <a:gd name="adj" fmla="val 5189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ECEC9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9609653" y="3286244"/>
            <a:ext cx="121920" cy="2819519"/>
          </a:xfrm>
          <a:prstGeom prst="roundRect">
            <a:avLst>
              <a:gd name="adj" fmla="val 78139"/>
            </a:avLst>
          </a:prstGeom>
          <a:solidFill>
            <a:srgbClr val="E5E5E0"/>
          </a:solidFill>
          <a:ln/>
        </p:spPr>
      </p:sp>
      <p:sp>
        <p:nvSpPr>
          <p:cNvPr id="13" name="Text 11"/>
          <p:cNvSpPr/>
          <p:nvPr/>
        </p:nvSpPr>
        <p:spPr>
          <a:xfrm>
            <a:off x="9988868" y="35435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Limited Granularity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988868" y="4033957"/>
            <a:ext cx="35903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Campaign-level data restricts deeper analysis of individual touchpoints and customer journey insights.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2025-12-17T07:25:17Z</dcterms:created>
  <dcterms:modified xsi:type="dcterms:W3CDTF">2025-12-17T07:25:17Z</dcterms:modified>
</cp:coreProperties>
</file>